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1" r:id="rId5"/>
    <p:sldId id="269" r:id="rId6"/>
    <p:sldId id="262" r:id="rId7"/>
    <p:sldId id="264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50" autoAdjust="0"/>
    <p:restoredTop sz="94660"/>
  </p:normalViewPr>
  <p:slideViewPr>
    <p:cSldViewPr>
      <p:cViewPr varScale="1">
        <p:scale>
          <a:sx n="66" d="100"/>
          <a:sy n="66" d="100"/>
        </p:scale>
        <p:origin x="-16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09.06.2016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346348"/>
            <a:ext cx="5112568" cy="6165304"/>
          </a:xfrm>
        </p:spPr>
        <p:txBody>
          <a:bodyPr/>
          <a:lstStyle/>
          <a:p>
            <a:pPr algn="ctr"/>
            <a:r>
              <a:rPr lang="uk-UA" sz="4400" b="0" i="1" cap="none" dirty="0" err="1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Портфоліо</a:t>
            </a:r>
            <a:r>
              <a:rPr lang="uk-UA" sz="4400" b="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вчителя </a:t>
            </a:r>
            <a:r>
              <a:rPr lang="uk-UA" sz="4400" b="0" i="1" cap="none" dirty="0" err="1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математики-</a:t>
            </a:r>
            <a:r>
              <a:rPr lang="uk-UA" sz="4400" b="0" i="1" cap="none" dirty="0" err="1">
                <a:ln>
                  <a:noFill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Грегуль</a:t>
            </a:r>
            <a:r>
              <a:rPr lang="uk-UA" sz="4400" b="0" i="1" cap="none" dirty="0">
                <a:ln>
                  <a:noFill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Валентини Миколаївни</a:t>
            </a:r>
            <a:r>
              <a:rPr lang="uk-UA" sz="4400" b="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b="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400" b="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Фастівської  вечірньої  ЗОШ  </a:t>
            </a:r>
            <a:r>
              <a:rPr lang="uk-UA" sz="4400" b="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b="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400" b="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ІІ-ІІІ </a:t>
            </a:r>
            <a:r>
              <a:rPr lang="uk-UA" sz="4400" b="0" i="1" cap="none" dirty="0" err="1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стуненів</a:t>
            </a:r>
            <a:r>
              <a:rPr lang="ru-RU" sz="4400" b="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563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137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9872" y="-99392"/>
            <a:ext cx="5472608" cy="6624736"/>
          </a:xfrm>
        </p:spPr>
        <p:txBody>
          <a:bodyPr/>
          <a:lstStyle/>
          <a:p>
            <a:pPr algn="ctr"/>
            <a:r>
              <a:rPr lang="uk-UA" sz="440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Структура  </a:t>
            </a:r>
            <a:r>
              <a:rPr lang="uk-UA" sz="4400" i="1" cap="none" dirty="0" err="1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портфоліо</a:t>
            </a:r>
            <a:r>
              <a:rPr lang="uk-UA" sz="440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440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1</a:t>
            </a: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. </a:t>
            </a:r>
            <a: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Резюме. </a:t>
            </a:r>
            <a:b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2. </a:t>
            </a:r>
            <a: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Трудова  діяльність</a:t>
            </a: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.</a:t>
            </a:r>
            <a:b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3. Перепідготовка та підвищення кваліфікації.</a:t>
            </a:r>
            <a: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/>
            </a:r>
            <a:b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 </a:t>
            </a:r>
            <a: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3</a:t>
            </a: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.Особисті  </a:t>
            </a:r>
            <a: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та  ділові  якості  вчителя. </a:t>
            </a: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/>
            </a:r>
            <a:b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4. </a:t>
            </a:r>
            <a: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Професійні  відзнаки. </a:t>
            </a:r>
            <a:b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5</a:t>
            </a:r>
            <a:r>
              <a:rPr lang="uk-UA" sz="36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. </a:t>
            </a:r>
            <a:r>
              <a:rPr lang="uk-UA" sz="36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Науково-методична  діяльність</a:t>
            </a:r>
            <a:endParaRPr lang="ru-RU" sz="36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3798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8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5199856"/>
          </a:xfrm>
        </p:spPr>
        <p:txBody>
          <a:bodyPr/>
          <a:lstStyle/>
          <a:p>
            <a:pPr algn="ctr"/>
            <a:r>
              <a:rPr lang="uk-UA" sz="4400" i="1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Резюме</a:t>
            </a:r>
            <a:r>
              <a:rPr lang="uk-UA" sz="440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uk-UA" sz="440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0" cap="none" dirty="0">
                <a:ln>
                  <a:noFill/>
                </a:ln>
                <a:solidFill>
                  <a:srgbClr val="FFFF00"/>
                </a:solidFill>
                <a:latin typeface="Impact"/>
              </a:rPr>
              <a:t/>
            </a:r>
            <a:br>
              <a:rPr lang="uk-UA" sz="3600" b="0" cap="none" dirty="0">
                <a:ln>
                  <a:noFill/>
                </a:ln>
                <a:solidFill>
                  <a:srgbClr val="FFFF00"/>
                </a:solidFill>
                <a:latin typeface="Impact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Дата  народження – 22.08.1948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Місце  народження – </a:t>
            </a:r>
            <a:r>
              <a:rPr lang="uk-UA" sz="28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село </a:t>
            </a: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Королівка Фастівського району Київської області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Освіта – вища: Київський  державний інститут ім</a:t>
            </a:r>
            <a:r>
              <a:rPr lang="uk-UA" sz="28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.</a:t>
            </a:r>
            <a:br>
              <a:rPr lang="uk-UA" sz="28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28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 </a:t>
            </a: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О. М. Горького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Роки  навчання:  1968-1973 </a:t>
            </a:r>
            <a:r>
              <a:rPr lang="uk-UA" sz="2800" i="1" cap="none" dirty="0" err="1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р.р</a:t>
            </a: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.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Стаж  </a:t>
            </a:r>
            <a:r>
              <a:rPr lang="uk-UA" sz="2800" i="1" cap="none" dirty="0" err="1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роботи-</a:t>
            </a: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 </a:t>
            </a:r>
            <a:r>
              <a:rPr lang="uk-UA" sz="28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47 </a:t>
            </a:r>
            <a:r>
              <a:rPr lang="uk-UA" sz="28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>років</a:t>
            </a: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  <a:t/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</a:rPr>
            </a:br>
            <a:endParaRPr lang="ru-RU" sz="2800" i="1" dirty="0">
              <a:solidFill>
                <a:srgbClr val="00B0F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47865" cy="35730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8"/>
            <a:ext cx="3347865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4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533400"/>
            <a:ext cx="5868144" cy="6063952"/>
          </a:xfrm>
        </p:spPr>
        <p:txBody>
          <a:bodyPr/>
          <a:lstStyle/>
          <a:p>
            <a:pPr lvl="0" algn="ctr">
              <a:spcBef>
                <a:spcPct val="20000"/>
              </a:spcBef>
            </a:pPr>
            <a:r>
              <a:rPr lang="uk-UA" sz="440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Трудова діяльність.</a:t>
            </a:r>
            <a:br>
              <a:rPr lang="uk-UA" sz="440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360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uk-UA" sz="3600" i="1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2800" i="1" cap="none" dirty="0" smtClean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1966-1968-старша </a:t>
            </a:r>
            <a:r>
              <a:rPr lang="uk-UA" sz="2800" i="1" cap="none" dirty="0" err="1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піонерважата</a:t>
            </a: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 Королівська 8-на школа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1968-1973-навчання в інституті ім. О.М.Горького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1973-1975-Триліська ЗОШ </a:t>
            </a:r>
            <a:r>
              <a:rPr lang="uk-UA" sz="2800" i="1" cap="none" dirty="0" err="1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І-ІІІст.-вчитель</a:t>
            </a: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 математики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1975-1977-вихователь групи продовженого дня;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1977-2011-вчитель математики ЗОШ № 10;</a:t>
            </a:r>
            <a:b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</a:br>
            <a:r>
              <a:rPr lang="uk-UA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>2014-2016-вчитель математики вечірньої ЗОШ № 10.</a:t>
            </a:r>
            <a:r>
              <a:rPr lang="ru-RU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2800" i="1" cap="none" dirty="0">
                <a:ln>
                  <a:noFill/>
                </a:ln>
                <a:solidFill>
                  <a:srgbClr val="00B0F0"/>
                </a:solidFill>
                <a:latin typeface="Times New Roman"/>
                <a:ea typeface="+mn-ea"/>
                <a:cs typeface="+mn-cs"/>
              </a:rPr>
            </a:br>
            <a:endParaRPr lang="ru-RU" sz="2800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3629"/>
            <a:ext cx="3888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8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116632"/>
            <a:ext cx="5913444" cy="6408712"/>
          </a:xfrm>
        </p:spPr>
        <p:txBody>
          <a:bodyPr>
            <a:noAutofit/>
          </a:bodyPr>
          <a:lstStyle/>
          <a:p>
            <a:pPr algn="ctr"/>
            <a:r>
              <a:rPr lang="uk-UA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Перепідготовка та підвищення кваліфікації.</a:t>
            </a:r>
          </a:p>
          <a:p>
            <a:pPr algn="ctr"/>
            <a:r>
              <a:rPr lang="uk-UA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2016 рік-останні курси підвищення кваліфікації Комунального вищого навчального  закладу  Київської  обласної ради «Академії </a:t>
            </a:r>
            <a:r>
              <a:rPr lang="uk-UA" sz="2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неперервої</a:t>
            </a:r>
            <a:r>
              <a:rPr lang="uk-UA" sz="2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освіти» вчителів математики з проблеми «Методика навчання </a:t>
            </a:r>
            <a:r>
              <a:rPr lang="uk-UA" sz="2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розв</a:t>
            </a:r>
            <a:r>
              <a:rPr lang="en-US" sz="2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язування</a:t>
            </a:r>
            <a:r>
              <a:rPr lang="uk-UA" sz="2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 на обчислення площ геометричних фігур.</a:t>
            </a:r>
          </a:p>
          <a:p>
            <a:pPr algn="ctr"/>
            <a:r>
              <a:rPr lang="uk-UA" sz="28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Захистила проект з теми:</a:t>
            </a:r>
          </a:p>
          <a:p>
            <a:pPr algn="ctr"/>
            <a:r>
              <a:rPr lang="uk-UA" sz="28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«Використання інтерактивних технологій на уроках математики»</a:t>
            </a:r>
            <a:endParaRPr lang="ru-RU" sz="2800" b="1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3" y="-21456"/>
            <a:ext cx="3065536" cy="39545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717032"/>
            <a:ext cx="3168352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57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188640"/>
            <a:ext cx="5040560" cy="6192688"/>
          </a:xfr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20000"/>
              </a:spcBef>
              <a:buClr>
                <a:srgbClr val="AD0101"/>
              </a:buClr>
              <a:buSzTx/>
            </a:pPr>
            <a:r>
              <a:rPr lang="uk-UA" sz="3900" b="1" i="1" dirty="0" smtClean="0">
                <a:solidFill>
                  <a:srgbClr val="FFFF00"/>
                </a:solidFill>
                <a:latin typeface="Times New Roman"/>
              </a:rPr>
              <a:t>Особисті та ділові якості вчителя.</a:t>
            </a:r>
          </a:p>
          <a:p>
            <a:pPr lvl="0" algn="ctr">
              <a:spcBef>
                <a:spcPct val="20000"/>
              </a:spcBef>
              <a:buClr>
                <a:srgbClr val="AD0101"/>
              </a:buClr>
              <a:buSzTx/>
            </a:pPr>
            <a:r>
              <a:rPr lang="uk-UA" sz="3500" b="1" i="1" dirty="0" smtClean="0">
                <a:solidFill>
                  <a:srgbClr val="00B0F0"/>
                </a:solidFill>
                <a:latin typeface="Times New Roman"/>
              </a:rPr>
              <a:t>Комунікабельна</a:t>
            </a:r>
            <a:r>
              <a:rPr lang="uk-UA" sz="3500" b="1" i="1" dirty="0">
                <a:solidFill>
                  <a:srgbClr val="00B0F0"/>
                </a:solidFill>
                <a:latin typeface="Times New Roman"/>
              </a:rPr>
              <a:t>, відповідальна, неконфліктна,  справедлива, відверта</a:t>
            </a:r>
            <a:r>
              <a:rPr lang="uk-UA" sz="3500" b="1" i="1" dirty="0" smtClean="0">
                <a:solidFill>
                  <a:srgbClr val="00B0F0"/>
                </a:solidFill>
                <a:latin typeface="Times New Roman"/>
              </a:rPr>
              <a:t>, доброзичлива, </a:t>
            </a:r>
            <a:r>
              <a:rPr lang="uk-UA" sz="3500" b="1" i="1" dirty="0">
                <a:solidFill>
                  <a:srgbClr val="00B0F0"/>
                </a:solidFill>
                <a:latin typeface="Times New Roman"/>
              </a:rPr>
              <a:t>завжди готова прийти на допомогу</a:t>
            </a:r>
            <a:r>
              <a:rPr lang="uk-UA" sz="3500" b="1" i="1" dirty="0" smtClean="0">
                <a:solidFill>
                  <a:srgbClr val="00B0F0"/>
                </a:solidFill>
                <a:latin typeface="Times New Roman"/>
              </a:rPr>
              <a:t>.</a:t>
            </a:r>
          </a:p>
          <a:p>
            <a:pPr lvl="0" algn="ctr">
              <a:spcBef>
                <a:spcPct val="20000"/>
              </a:spcBef>
              <a:buClr>
                <a:srgbClr val="AD0101"/>
              </a:buClr>
              <a:buSzTx/>
            </a:pPr>
            <a:r>
              <a:rPr lang="uk-UA" sz="3500" b="1" i="1" dirty="0" smtClean="0">
                <a:solidFill>
                  <a:srgbClr val="00B0F0"/>
                </a:solidFill>
                <a:latin typeface="Times New Roman"/>
              </a:rPr>
              <a:t> </a:t>
            </a:r>
            <a:r>
              <a:rPr lang="uk-UA" sz="3500" b="1" i="1" dirty="0">
                <a:solidFill>
                  <a:srgbClr val="00B0F0"/>
                </a:solidFill>
                <a:latin typeface="Times New Roman"/>
              </a:rPr>
              <a:t>Ціную в учнях  </a:t>
            </a:r>
            <a:r>
              <a:rPr lang="uk-UA" sz="3500" b="1" i="1" dirty="0" err="1">
                <a:solidFill>
                  <a:srgbClr val="00B0F0"/>
                </a:solidFill>
                <a:latin typeface="Times New Roman"/>
              </a:rPr>
              <a:t>трудолюбивість</a:t>
            </a:r>
            <a:r>
              <a:rPr lang="uk-UA" sz="3500" b="1" i="1" dirty="0">
                <a:solidFill>
                  <a:srgbClr val="00B0F0"/>
                </a:solidFill>
                <a:latin typeface="Times New Roman"/>
              </a:rPr>
              <a:t>, відповідальність, </a:t>
            </a:r>
            <a:r>
              <a:rPr lang="uk-UA" sz="3500" b="1" i="1" dirty="0" smtClean="0">
                <a:solidFill>
                  <a:srgbClr val="00B0F0"/>
                </a:solidFill>
                <a:latin typeface="Times New Roman"/>
              </a:rPr>
              <a:t>цілеспрямованість і схиляю їх на такий шлях.</a:t>
            </a:r>
            <a:endParaRPr lang="ru-RU" sz="3500" b="1" i="1" dirty="0">
              <a:solidFill>
                <a:srgbClr val="00B0F0"/>
              </a:solidFill>
              <a:latin typeface="Times New Roman"/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0"/>
            <a:ext cx="424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188640"/>
            <a:ext cx="5114778" cy="720080"/>
          </a:xfrm>
        </p:spPr>
        <p:txBody>
          <a:bodyPr>
            <a:normAutofit/>
          </a:bodyPr>
          <a:lstStyle/>
          <a:p>
            <a:pPr algn="ctr"/>
            <a:r>
              <a:rPr lang="uk-UA" sz="40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Професійні відзнаки</a:t>
            </a:r>
          </a:p>
          <a:p>
            <a:pPr algn="ctr"/>
            <a:endParaRPr lang="uk-UA" sz="40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7" y="857250"/>
            <a:ext cx="5508103" cy="6000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46"/>
            <a:ext cx="3635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6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404664"/>
            <a:ext cx="6048672" cy="3384376"/>
          </a:xfrm>
        </p:spPr>
        <p:txBody>
          <a:bodyPr>
            <a:normAutofit fontScale="70000" lnSpcReduction="20000"/>
          </a:bodyPr>
          <a:lstStyle/>
          <a:p>
            <a:pPr lvl="0" algn="ctr">
              <a:spcBef>
                <a:spcPct val="20000"/>
              </a:spcBef>
              <a:buClr>
                <a:srgbClr val="AD0101"/>
              </a:buClr>
              <a:buSzTx/>
            </a:pPr>
            <a:r>
              <a:rPr lang="uk-UA" sz="5100" b="1" i="1" dirty="0" smtClean="0">
                <a:solidFill>
                  <a:srgbClr val="FFFF00"/>
                </a:solidFill>
                <a:latin typeface="Times New Roman"/>
              </a:rPr>
              <a:t>Тема над якою працюю</a:t>
            </a:r>
            <a:r>
              <a:rPr lang="uk-UA" sz="5100" i="1" dirty="0" smtClean="0">
                <a:solidFill>
                  <a:srgbClr val="FFFF00"/>
                </a:solidFill>
                <a:latin typeface="Times New Roman"/>
              </a:rPr>
              <a:t>.</a:t>
            </a:r>
            <a:endParaRPr lang="ru-RU" sz="5100" i="1" dirty="0" smtClean="0">
              <a:solidFill>
                <a:srgbClr val="FFFF00"/>
              </a:solidFill>
              <a:latin typeface="Times New Roman"/>
            </a:endParaRPr>
          </a:p>
          <a:p>
            <a:pPr lvl="0" algn="ctr">
              <a:spcBef>
                <a:spcPct val="20000"/>
              </a:spcBef>
              <a:buClr>
                <a:srgbClr val="AD0101"/>
              </a:buClr>
              <a:buSzTx/>
            </a:pPr>
            <a:r>
              <a:rPr lang="ru-RU" sz="3200" b="1" i="1" dirty="0" err="1" smtClean="0">
                <a:solidFill>
                  <a:srgbClr val="00B0F0"/>
                </a:solidFill>
                <a:latin typeface="Times New Roman"/>
              </a:rPr>
              <a:t>Використання</a:t>
            </a:r>
            <a:r>
              <a:rPr lang="ru-RU" sz="3200" b="1" i="1" dirty="0" smtClean="0">
                <a:solidFill>
                  <a:srgbClr val="00B0F0"/>
                </a:solidFill>
                <a:latin typeface="Times New Roman"/>
              </a:rPr>
              <a:t>  </a:t>
            </a:r>
            <a:r>
              <a:rPr lang="ru-RU" sz="3200" b="1" i="1" dirty="0" err="1">
                <a:solidFill>
                  <a:srgbClr val="00B0F0"/>
                </a:solidFill>
                <a:latin typeface="Times New Roman"/>
              </a:rPr>
              <a:t>інтерактивних</a:t>
            </a:r>
            <a:r>
              <a:rPr lang="ru-RU" sz="3200" b="1" i="1" dirty="0">
                <a:solidFill>
                  <a:srgbClr val="00B0F0"/>
                </a:solidFill>
                <a:latin typeface="Times New Roman"/>
              </a:rPr>
              <a:t> </a:t>
            </a:r>
            <a:r>
              <a:rPr lang="ru-RU" sz="3200" b="1" i="1" dirty="0" err="1" smtClean="0">
                <a:solidFill>
                  <a:srgbClr val="00B0F0"/>
                </a:solidFill>
                <a:latin typeface="Times New Roman"/>
              </a:rPr>
              <a:t>технологій</a:t>
            </a:r>
            <a:r>
              <a:rPr lang="ru-RU" sz="3200" b="1" i="1" dirty="0" smtClean="0">
                <a:solidFill>
                  <a:srgbClr val="00B0F0"/>
                </a:solidFill>
                <a:latin typeface="Times New Roman"/>
              </a:rPr>
              <a:t>  на  уроках  математики  для  </a:t>
            </a:r>
            <a:r>
              <a:rPr lang="ru-RU" sz="3200" b="1" i="1" dirty="0" err="1" smtClean="0">
                <a:solidFill>
                  <a:srgbClr val="00B0F0"/>
                </a:solidFill>
                <a:latin typeface="Times New Roman"/>
              </a:rPr>
              <a:t>розвитку</a:t>
            </a:r>
            <a:r>
              <a:rPr lang="ru-RU" sz="3200" b="1" i="1" dirty="0" smtClean="0">
                <a:solidFill>
                  <a:srgbClr val="00B0F0"/>
                </a:solidFill>
                <a:latin typeface="Times New Roman"/>
              </a:rPr>
              <a:t>  </a:t>
            </a:r>
            <a:r>
              <a:rPr lang="ru-RU" sz="3200" b="1" i="1" dirty="0" err="1" smtClean="0">
                <a:solidFill>
                  <a:srgbClr val="00B0F0"/>
                </a:solidFill>
                <a:latin typeface="Times New Roman"/>
              </a:rPr>
              <a:t>творчої</a:t>
            </a:r>
            <a:r>
              <a:rPr lang="ru-RU" sz="3200" b="1" i="1" dirty="0" smtClean="0">
                <a:solidFill>
                  <a:srgbClr val="00B0F0"/>
                </a:solidFill>
                <a:latin typeface="Times New Roman"/>
              </a:rPr>
              <a:t>  </a:t>
            </a:r>
            <a:r>
              <a:rPr lang="ru-RU" sz="3200" b="1" i="1" dirty="0" err="1" smtClean="0">
                <a:solidFill>
                  <a:srgbClr val="00B0F0"/>
                </a:solidFill>
                <a:latin typeface="Times New Roman"/>
              </a:rPr>
              <a:t>особистості</a:t>
            </a:r>
            <a:r>
              <a:rPr lang="ru-RU" sz="3200" b="1" i="1" dirty="0" smtClean="0">
                <a:solidFill>
                  <a:srgbClr val="00B0F0"/>
                </a:solidFill>
                <a:latin typeface="Times New Roman"/>
              </a:rPr>
              <a:t> </a:t>
            </a:r>
            <a:r>
              <a:rPr lang="ru-RU" sz="3200" b="1" i="1" dirty="0" err="1" smtClean="0">
                <a:solidFill>
                  <a:srgbClr val="00B0F0"/>
                </a:solidFill>
                <a:latin typeface="Times New Roman"/>
              </a:rPr>
              <a:t>учня</a:t>
            </a:r>
            <a:endParaRPr lang="ru-RU" sz="3200" b="1" i="1" dirty="0" smtClean="0">
              <a:solidFill>
                <a:srgbClr val="00B0F0"/>
              </a:solidFill>
              <a:latin typeface="Times New Roman"/>
            </a:endParaRPr>
          </a:p>
          <a:p>
            <a:pPr lvl="0" algn="ctr">
              <a:spcBef>
                <a:spcPct val="20000"/>
              </a:spcBef>
              <a:buClr>
                <a:srgbClr val="AD0101"/>
              </a:buClr>
              <a:buSzTx/>
            </a:pPr>
            <a:r>
              <a:rPr lang="ru-RU" sz="3800" i="1" dirty="0" err="1">
                <a:solidFill>
                  <a:srgbClr val="FFFF00"/>
                </a:solidFill>
                <a:latin typeface="Times New Roman"/>
              </a:rPr>
              <a:t>Серед</a:t>
            </a:r>
            <a:r>
              <a:rPr lang="ru-RU" sz="3800" i="1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err="1">
                <a:solidFill>
                  <a:srgbClr val="FFFF00"/>
                </a:solidFill>
                <a:latin typeface="Times New Roman"/>
              </a:rPr>
              <a:t>інтерактивних</a:t>
            </a:r>
            <a:r>
              <a:rPr lang="ru-RU" sz="3800" i="1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err="1">
                <a:solidFill>
                  <a:srgbClr val="FFFF00"/>
                </a:solidFill>
                <a:latin typeface="Times New Roman"/>
              </a:rPr>
              <a:t>технологій</a:t>
            </a:r>
            <a:r>
              <a:rPr lang="ru-RU" sz="3800" i="1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err="1" smtClean="0">
                <a:solidFill>
                  <a:srgbClr val="FFFF00"/>
                </a:solidFill>
                <a:latin typeface="Times New Roman"/>
              </a:rPr>
              <a:t>навчання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  </a:t>
            </a:r>
            <a:r>
              <a:rPr lang="ru-RU" sz="3800" i="1" dirty="0" err="1" smtClean="0">
                <a:solidFill>
                  <a:srgbClr val="FFFF00"/>
                </a:solidFill>
                <a:latin typeface="Times New Roman"/>
              </a:rPr>
              <a:t>найчастіше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err="1" smtClean="0">
                <a:solidFill>
                  <a:srgbClr val="FFFF00"/>
                </a:solidFill>
                <a:latin typeface="Times New Roman"/>
              </a:rPr>
              <a:t>використовую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err="1">
                <a:solidFill>
                  <a:srgbClr val="FFFF00"/>
                </a:solidFill>
                <a:latin typeface="Times New Roman"/>
              </a:rPr>
              <a:t>такі</a:t>
            </a:r>
            <a:r>
              <a:rPr lang="ru-RU" sz="3800" i="1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err="1">
                <a:solidFill>
                  <a:srgbClr val="FFFF00"/>
                </a:solidFill>
                <a:latin typeface="Times New Roman"/>
              </a:rPr>
              <a:t>вправи</a:t>
            </a:r>
            <a:r>
              <a:rPr lang="ru-RU" sz="3800" i="1" dirty="0">
                <a:solidFill>
                  <a:srgbClr val="FFFF00"/>
                </a:solidFill>
                <a:latin typeface="Times New Roman"/>
              </a:rPr>
              <a:t>: „Карусель", „Синтез думок", „</a:t>
            </a:r>
            <a:r>
              <a:rPr lang="ru-RU" sz="3800" i="1" dirty="0" err="1">
                <a:solidFill>
                  <a:srgbClr val="FFFF00"/>
                </a:solidFill>
                <a:latin typeface="Times New Roman"/>
              </a:rPr>
              <a:t>Діалог</a:t>
            </a:r>
            <a:r>
              <a:rPr lang="ru-RU" sz="3800" i="1" dirty="0">
                <a:solidFill>
                  <a:srgbClr val="FFFF00"/>
                </a:solidFill>
                <a:latin typeface="Times New Roman"/>
              </a:rPr>
              <a:t>", 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„</a:t>
            </a:r>
            <a:r>
              <a:rPr lang="ru-RU" sz="3800" i="1" dirty="0" err="1">
                <a:solidFill>
                  <a:srgbClr val="FFFF00"/>
                </a:solidFill>
                <a:latin typeface="Times New Roman"/>
              </a:rPr>
              <a:t>Пошук</a:t>
            </a:r>
            <a:r>
              <a:rPr lang="ru-RU" sz="3800" i="1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err="1">
                <a:solidFill>
                  <a:srgbClr val="FFFF00"/>
                </a:solidFill>
                <a:latin typeface="Times New Roman"/>
              </a:rPr>
              <a:t>інформації</a:t>
            </a:r>
            <a:r>
              <a:rPr lang="ru-RU" sz="3800" i="1" dirty="0">
                <a:solidFill>
                  <a:srgbClr val="FFFF00"/>
                </a:solidFill>
                <a:latin typeface="Times New Roman"/>
              </a:rPr>
              <a:t>", 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«</a:t>
            </a:r>
            <a:r>
              <a:rPr lang="ru-RU" sz="3800" i="1" dirty="0" err="1" smtClean="0">
                <a:solidFill>
                  <a:srgbClr val="FFFF00"/>
                </a:solidFill>
                <a:latin typeface="Times New Roman"/>
              </a:rPr>
              <a:t>Мікрофон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», «</a:t>
            </a:r>
            <a:r>
              <a:rPr lang="ru-RU" sz="3800" i="1" dirty="0" err="1" smtClean="0">
                <a:solidFill>
                  <a:srgbClr val="FFFF00"/>
                </a:solidFill>
                <a:latin typeface="Times New Roman"/>
              </a:rPr>
              <a:t>Незакінчене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3800" i="1" dirty="0" err="1" smtClean="0">
                <a:solidFill>
                  <a:srgbClr val="FFFF00"/>
                </a:solidFill>
                <a:latin typeface="Times New Roman"/>
              </a:rPr>
              <a:t>речення</a:t>
            </a:r>
            <a:r>
              <a:rPr lang="ru-RU" sz="3800" i="1" dirty="0" smtClean="0">
                <a:solidFill>
                  <a:srgbClr val="FFFF00"/>
                </a:solidFill>
                <a:latin typeface="Times New Roman"/>
              </a:rPr>
              <a:t>»</a:t>
            </a:r>
            <a:endParaRPr lang="ru-RU" sz="3800" i="1" dirty="0">
              <a:solidFill>
                <a:srgbClr val="FFFF00"/>
              </a:solidFill>
              <a:latin typeface="Times New Roman"/>
            </a:endParaRPr>
          </a:p>
          <a:p>
            <a:endParaRPr lang="ru-RU" sz="3800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5288" cy="32849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065" y="3284984"/>
            <a:ext cx="2830353" cy="35730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288" y="3501008"/>
            <a:ext cx="6399134" cy="32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6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548680"/>
            <a:ext cx="5400600" cy="5184576"/>
          </a:xfrm>
        </p:spPr>
        <p:txBody>
          <a:bodyPr>
            <a:normAutofit/>
          </a:bodyPr>
          <a:lstStyle/>
          <a:p>
            <a:pPr algn="ctr"/>
            <a:r>
              <a:rPr lang="uk-UA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Голова методичного об</a:t>
            </a:r>
            <a:r>
              <a:rPr lang="en-US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єднання природничо-математичного циклу.</a:t>
            </a:r>
          </a:p>
          <a:p>
            <a:pPr algn="ctr"/>
            <a:endParaRPr lang="uk-UA" sz="36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працюємо:</a:t>
            </a:r>
          </a:p>
          <a:p>
            <a:pPr algn="ctr"/>
            <a:r>
              <a:rPr lang="uk-UA" sz="28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творчого потенціалу вчителя - шлях до розвитку творчої особистості</a:t>
            </a:r>
          </a:p>
          <a:p>
            <a:pPr algn="ctr"/>
            <a:endParaRPr lang="uk-UA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91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188640"/>
            <a:ext cx="6156176" cy="4452472"/>
          </a:xfrm>
        </p:spPr>
        <p:txBody>
          <a:bodyPr>
            <a:normAutofit/>
          </a:bodyPr>
          <a:lstStyle/>
          <a:p>
            <a:pPr algn="ctr"/>
            <a:r>
              <a:rPr lang="uk-UA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Позакласна  робота допомагає  розвивати  творчість  учнів</a:t>
            </a:r>
            <a:endParaRPr lang="uk-UA" sz="36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2" y="3178544"/>
            <a:ext cx="3861792" cy="36794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2" y="0"/>
            <a:ext cx="3213720" cy="35932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796638"/>
            <a:ext cx="5832647" cy="520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4398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404664"/>
            <a:ext cx="5832648" cy="4236448"/>
          </a:xfrm>
        </p:spPr>
        <p:txBody>
          <a:bodyPr>
            <a:noAutofit/>
          </a:bodyPr>
          <a:lstStyle/>
          <a:p>
            <a:pPr algn="ctr"/>
            <a:r>
              <a:rPr lang="uk-UA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Життєве кредо: Світами править доброта . Б.Пастернак</a:t>
            </a:r>
          </a:p>
          <a:p>
            <a:pPr algn="ctr"/>
            <a:endParaRPr lang="uk-UA" sz="32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Педагогічне кредо: «Учитись важко, а учить ще важче. Але не мусиш зупинятись ти.</a:t>
            </a:r>
          </a:p>
          <a:p>
            <a:pPr algn="ctr"/>
            <a:endParaRPr lang="uk-UA" sz="32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дітям віддаси </a:t>
            </a:r>
            <a:r>
              <a:rPr lang="uk-UA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усе-</a:t>
            </a:r>
            <a:r>
              <a:rPr lang="uk-UA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тоді сягнеш якоїсь висоти!»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3203848" cy="3024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4944"/>
            <a:ext cx="3059832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0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1556792"/>
            <a:ext cx="5114778" cy="3084320"/>
          </a:xfrm>
        </p:spPr>
        <p:txBody>
          <a:bodyPr>
            <a:normAutofit/>
          </a:bodyPr>
          <a:lstStyle/>
          <a:p>
            <a:r>
              <a:rPr lang="uk-UA" sz="4400" b="1" i="1" dirty="0" smtClean="0">
                <a:solidFill>
                  <a:srgbClr val="FFFF00"/>
                </a:solidFill>
              </a:rPr>
              <a:t>Дякую за увагу!</a:t>
            </a:r>
          </a:p>
          <a:p>
            <a:r>
              <a:rPr lang="uk-UA" sz="4400" b="1" i="1" dirty="0">
                <a:solidFill>
                  <a:srgbClr val="FFFF00"/>
                </a:solidFill>
              </a:rPr>
              <a:t> </a:t>
            </a:r>
            <a:r>
              <a:rPr lang="uk-UA" sz="4400" b="1" i="1" dirty="0" smtClean="0">
                <a:solidFill>
                  <a:srgbClr val="00B0F0"/>
                </a:solidFill>
              </a:rPr>
              <a:t>Успіху нам!</a:t>
            </a:r>
            <a:endParaRPr lang="uk-UA" sz="4400" b="1" i="1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8"/>
            <a:ext cx="9144000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383</TotalTime>
  <Words>227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Портфоліо  вчителя математики-Грегуль Валентини Миколаївни Фастівської  вечірньої  ЗОШ   ІІ-ІІІ стуненів </vt:lpstr>
      <vt:lpstr>Структура  портфоліо. 1. Резюме.  2. Трудова  діяльність. 3. Перепідготовка та підвищення кваліфікації.  3.Особисті  та  ділові  якості  вчителя.  4. Професійні  відзнаки.  5. Науково-методична  діяльність</vt:lpstr>
      <vt:lpstr>Резюме.  Дата  народження – 22.08.1948 Місце  народження – село Королівка Фастівського району Київської області Освіта – вища: Київський  державний інститут ім.  О. М. Горького Роки  навчання:  1968-1973 р.р. Стаж  роботи- 47 років </vt:lpstr>
      <vt:lpstr>Трудова діяльність.  1966-1968-старша піонерважата Королівська 8-на школа 1968-1973-навчання в інституті ім. О.М.Горького 1973-1975-Триліська ЗОШ І-ІІІст.-вчитель математики 1975-1977-вихователь групи продовженого дня; 1977-2011-вчитель математики ЗОШ № 10; 2014-2016-вчитель математики вечірньої ЗОШ № 10.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Портфоліо  вчителя математики-Грегуль Валентини Миколаївни Фастівської  вечірньої  ЗОШ  ІІ-ІІІ стуненів </dc:title>
  <cp:lastModifiedBy>user</cp:lastModifiedBy>
  <cp:revision>23</cp:revision>
  <dcterms:modified xsi:type="dcterms:W3CDTF">2016-06-09T15:50:59Z</dcterms:modified>
</cp:coreProperties>
</file>